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83" r:id="rId6"/>
    <p:sldId id="263" r:id="rId7"/>
    <p:sldId id="304" r:id="rId8"/>
    <p:sldId id="303" r:id="rId9"/>
    <p:sldId id="305" r:id="rId10"/>
    <p:sldId id="307" r:id="rId11"/>
    <p:sldId id="274" r:id="rId12"/>
  </p:sldIdLst>
  <p:sldSz cx="9144000" cy="5143500"/>
  <p:notesSz cx="6858000" cy="9144000"/>
  <p:embeddedFontLst>
    <p:embeddedFont>
      <p:font typeface="Raleway"/>
      <p:italic r:id="rId16"/>
      <p:boldItalic r:id="rId17"/>
    </p:embeddedFont>
    <p:embeddedFont>
      <p:font typeface="Lato" panose="020F0502020204030203"/>
      <p:regular r:id="rId18"/>
    </p:embeddedFont>
  </p:embeddedFontLst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50"/>
        <p:guide pos="292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8252dc4_0_10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8252dc4_0_10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88252dc4_0_1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88252dc4_0_1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" name="Google Shape;143;p14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/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/>
          <a:srcRect t="11971" b="11971"/>
          <a:stretch>
            <a:fillRect/>
          </a:stretch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339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Graph Classification Task: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G</a:t>
            </a:r>
            <a:r>
              <a:rPr lang="en-US" sz="2800">
                <a:solidFill>
                  <a:srgbClr val="000000"/>
                </a:solidFill>
              </a:rPr>
              <a:t>raph Embedding Methods + Spatiality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type="subTitle" idx="1"/>
          </p:nvPr>
        </p:nvSpPr>
        <p:spPr>
          <a:xfrm>
            <a:off x="729438" y="28436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Yikang Li                                                                                              2022/</a:t>
            </a:r>
            <a:r>
              <a:rPr lang="en-US" altLang="en-GB" sz="1400" b="1"/>
              <a:t>8</a:t>
            </a:r>
            <a:r>
              <a:rPr lang="en-GB" sz="1400" b="1"/>
              <a:t>/</a:t>
            </a:r>
            <a:r>
              <a:rPr lang="en-US" altLang="en-GB" sz="1400" b="1"/>
              <a:t>7</a:t>
            </a:r>
            <a:endParaRPr lang="en-US" altLang="en-GB"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7650" y="117324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199" name="Google Shape;199;p20"/>
          <p:cNvSpPr txBox="1"/>
          <p:nvPr>
            <p:ph type="body" idx="1"/>
          </p:nvPr>
        </p:nvSpPr>
        <p:spPr>
          <a:xfrm>
            <a:off x="1293450" y="1617870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Binary graph classification Tasks </a:t>
            </a:r>
            <a:endParaRPr lang="en-US" alt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ADNI dataset - Patients/Controls classes. Node: 90, Amount: 218</a:t>
            </a:r>
            <a:r>
              <a:rPr 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</a:t>
            </a:r>
            <a:endParaRPr 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AD dataset - AD/CN classes. Node: 90. Amout: 202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Spatial Graph Neural Networks on different datasets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different graph embedding methods + spatiality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0" name="Google Shape;200;p20" descr="shutterstock_429987889_edited.jpg"/>
          <p:cNvPicPr preferRelativeResize="0"/>
          <p:nvPr/>
        </p:nvPicPr>
        <p:blipFill rotWithShape="1">
          <a:blip r:embed="rId1"/>
          <a:srcRect l="12609" t="85988" r="6247" b="1381"/>
          <a:stretch>
            <a:fillRect/>
          </a:stretch>
        </p:blipFill>
        <p:spPr>
          <a:xfrm>
            <a:off x="0" y="381659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730250" y="1318895"/>
            <a:ext cx="7834630" cy="57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Spatial Graph Convolutional Network:</a:t>
            </a:r>
            <a:endParaRPr lang="en-US" altLang="en-GB"/>
          </a:p>
        </p:txBody>
      </p:sp>
      <p:sp>
        <p:nvSpPr>
          <p:cNvPr id="534" name="Google Shape;534;p27"/>
          <p:cNvSpPr txBox="1"/>
          <p:nvPr/>
        </p:nvSpPr>
        <p:spPr>
          <a:xfrm>
            <a:off x="730250" y="3171825"/>
            <a:ext cx="80333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Comparing to the classical GCN, spatial GCN can effectively extract the geometric/spatial features of graphs by utilizing the node   positions.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80085" y="364236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Spatial GCN is a proper generalization of GCN and CNN, which conbines the advances of GCN and CNN. 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680085" y="3903345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It effectively increases the precision on graph classification tasks for super pixel MNIST dataset.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730250" y="4164330"/>
            <a:ext cx="8037830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04    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|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Data Augmentation methods such as node ordering, rotation and translations can be utilized since the spatial GCN can extract the selective invariance of spatial properties. 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 descr="微信图片_20220521212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1852295"/>
            <a:ext cx="5109845" cy="1438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Results of Spatial GCN on different datasets 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1275080" y="335470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Spatial GCN does not performs better on two different datasets compared to existed GNN. 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Adding spatiality to current GNNs does increase the performance of the classification tasks. </a:t>
            </a:r>
            <a:endParaRPr lang="en-US"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990" y="1826895"/>
            <a:ext cx="3787140" cy="1149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Different Node embedding Methods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633095" y="400621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A node embedding determines a fixed length vector representation for each node. These embeddings are a lower dimensional representation of the graph and preserve the graph’s topology.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We can use the embeddings as the features to feed into a machine learning model, rather than generating those features by hand.</a:t>
            </a:r>
            <a:endParaRPr lang="en-US" sz="1100"/>
          </a:p>
        </p:txBody>
      </p:sp>
      <p:pic>
        <p:nvPicPr>
          <p:cNvPr id="1" name="图片 0" descr="node-embeddings-how-they-wor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7250" y="1864360"/>
            <a:ext cx="580390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BrainGNN: ROI-based node embedding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763270" y="374713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. Each node is embedded by the particular basis vectors based on the communities that it belongs to.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allow Ra-GConv to learn different embedding weights in graph convolutional kernels conditioned on the ROI , instead of using the same weights W</a:t>
            </a:r>
            <a:endParaRPr lang="en-US" sz="1100"/>
          </a:p>
        </p:txBody>
      </p:sp>
      <p:pic>
        <p:nvPicPr>
          <p:cNvPr id="4" name="图片 3" descr="微信图片_20220807152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2087880"/>
            <a:ext cx="6414770" cy="1289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Graph Embedding: Directly embed whole graph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763270" y="374713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Directly embed the whole graph rather than a node.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GraphSAGE is a graph embedding method.</a:t>
            </a:r>
            <a:endParaRPr lang="en-US" sz="1100"/>
          </a:p>
        </p:txBody>
      </p:sp>
      <p:pic>
        <p:nvPicPr>
          <p:cNvPr id="1" name="图片 0" descr="微信图片_20220807152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25" y="1859280"/>
            <a:ext cx="5159375" cy="1607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Embedding Results:</a:t>
            </a:r>
            <a:endParaRPr lang="en-US" altLang="en-GB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2015490"/>
            <a:ext cx="5386705" cy="1536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lang="en-GB"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960,&quot;width&quot;:11700}"/>
</p:tagLst>
</file>

<file path=ppt/tags/tag2.xml><?xml version="1.0" encoding="utf-8"?>
<p:tagLst xmlns:p="http://schemas.openxmlformats.org/presentationml/2006/main">
  <p:tag name="COMMONDATA" val="eyJoZGlkIjoiNjlhYzc5ZTFhMjRmZWQ3ZWYyMjljZDYyYWRkNzk2MWMifQ==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</Words>
  <Application>WPS 演示</Application>
  <PresentationFormat/>
  <Paragraphs>46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Arial</vt:lpstr>
      <vt:lpstr>Raleway</vt:lpstr>
      <vt:lpstr>Lato</vt:lpstr>
      <vt:lpstr>Wingdings</vt:lpstr>
      <vt:lpstr>Times New Roman</vt:lpstr>
      <vt:lpstr>Times New Roman</vt:lpstr>
      <vt:lpstr>微软雅黑</vt:lpstr>
      <vt:lpstr>Arial Unicode MS</vt:lpstr>
      <vt:lpstr>Streamline</vt:lpstr>
      <vt:lpstr>Graph Classification Task: More Node Features and Spatiality</vt:lpstr>
      <vt:lpstr>Overview</vt:lpstr>
      <vt:lpstr>Spatial Graph Convolutional Network:</vt:lpstr>
      <vt:lpstr>Results of Spatial GCN on different datasets </vt:lpstr>
      <vt:lpstr>Different Node embedding Methods</vt:lpstr>
      <vt:lpstr>Results of Spatial GCN on different datasets </vt:lpstr>
      <vt:lpstr>BrainGNN: ROI-based node embedding</vt:lpstr>
      <vt:lpstr>Graph Embedding: Directly embed whole graph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Transformer GAN:Data Augmentation of Brain Connectivity for dementia classification</dc:title>
  <dc:creator/>
  <cp:lastModifiedBy>mis-name</cp:lastModifiedBy>
  <cp:revision>14</cp:revision>
  <dcterms:created xsi:type="dcterms:W3CDTF">2022-04-07T21:31:00Z</dcterms:created>
  <dcterms:modified xsi:type="dcterms:W3CDTF">2022-08-07T07:46:31Z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2FDE8FF9D4E54C6891784B4D402B4272</vt:lpwstr>
  </property>
  <property fmtid="{D5CDD505-2E9C-101B-9397-08002B2CF9AE}" pid="3" name="KSOProductBuildVer">
    <vt:lpwstr>2052-11.1.0.12302</vt:lpwstr>
  </property>
</Properties>
</file>